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7" r:id="rId6"/>
    <p:sldId id="261" r:id="rId7"/>
    <p:sldId id="262" r:id="rId8"/>
    <p:sldId id="263" r:id="rId9"/>
    <p:sldId id="268" r:id="rId10"/>
    <p:sldId id="257" r:id="rId11"/>
    <p:sldId id="260" r:id="rId12"/>
    <p:sldId id="270" r:id="rId13"/>
    <p:sldId id="269" r:id="rId14"/>
    <p:sldId id="264" r:id="rId15"/>
    <p:sldId id="265" r:id="rId16"/>
    <p:sldId id="266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3"/>
    <a:srgbClr val="CEC7C1"/>
    <a:srgbClr val="9A9B9D"/>
    <a:srgbClr val="AEB0AF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07" autoAdjust="0"/>
    <p:restoredTop sz="95161" autoAdjust="0"/>
  </p:normalViewPr>
  <p:slideViewPr>
    <p:cSldViewPr snapToGrid="0" showGuides="1">
      <p:cViewPr varScale="1">
        <p:scale>
          <a:sx n="116" d="100"/>
          <a:sy n="116" d="100"/>
        </p:scale>
        <p:origin x="216" y="4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12/28/21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12/28/21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972564" cy="535531"/>
          </a:xfrm>
        </p:spPr>
        <p:txBody>
          <a:bodyPr/>
          <a:lstStyle/>
          <a:p>
            <a:r>
              <a:rPr lang="en-US" dirty="0"/>
              <a:t>Python ‘IOC’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Klemen</a:t>
            </a:r>
            <a:r>
              <a:rPr lang="en-US" dirty="0"/>
              <a:t> </a:t>
            </a:r>
            <a:r>
              <a:rPr lang="en-US" dirty="0" err="1"/>
              <a:t>Vodopivec</a:t>
            </a:r>
            <a:r>
              <a:rPr lang="en-US" dirty="0"/>
              <a:t>, Kay Kasemir,</a:t>
            </a:r>
            <a:br>
              <a:rPr lang="en-US" dirty="0"/>
            </a:br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20CB-F237-7841-98C2-132B8758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PyDevice</a:t>
            </a:r>
            <a:r>
              <a:rPr lang="en-US" dirty="0"/>
              <a:t> latest: </a:t>
            </a:r>
            <a:r>
              <a:rPr lang="en-US" dirty="0" err="1"/>
              <a:t>pycalcRecord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0A2D-06E2-4D4A-BFAC-3AEE80EF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148576"/>
            <a:ext cx="11662169" cy="2642839"/>
          </a:xfrm>
        </p:spPr>
        <p:txBody>
          <a:bodyPr/>
          <a:lstStyle/>
          <a:p>
            <a:r>
              <a:rPr lang="en-US" dirty="0"/>
              <a:t>New record type to support passing multiple parameters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aSub</a:t>
            </a:r>
            <a:r>
              <a:rPr lang="en-US" dirty="0"/>
              <a:t>, </a:t>
            </a:r>
            <a:r>
              <a:rPr lang="en-US" dirty="0" err="1"/>
              <a:t>genSub</a:t>
            </a:r>
            <a:r>
              <a:rPr lang="en-US" dirty="0"/>
              <a:t>, calc records</a:t>
            </a:r>
          </a:p>
          <a:p>
            <a:pPr lvl="1"/>
            <a:r>
              <a:rPr lang="en-US" dirty="0"/>
              <a:t>But evaluate Python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BFC42-55F1-3146-82D5-55C150D6BB0A}"/>
              </a:ext>
            </a:extLst>
          </p:cNvPr>
          <p:cNvSpPr txBox="1"/>
          <p:nvPr/>
        </p:nvSpPr>
        <p:spPr>
          <a:xfrm>
            <a:off x="535258" y="4126175"/>
            <a:ext cx="411480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record</a:t>
            </a:r>
            <a:r>
              <a:rPr lang="en-US" sz="1800" dirty="0">
                <a:effectLst/>
                <a:latin typeface="LucidaConsole"/>
              </a:rPr>
              <a:t>(</a:t>
            </a:r>
            <a:r>
              <a:rPr lang="en-US" dirty="0" err="1">
                <a:solidFill>
                  <a:srgbClr val="3AA0AA"/>
                </a:solidFill>
                <a:latin typeface="LucidaConsole"/>
              </a:rPr>
              <a:t>pycalc</a:t>
            </a:r>
            <a:r>
              <a:rPr lang="en-US" dirty="0">
                <a:latin typeface="LucidaConsole"/>
              </a:rPr>
              <a:t>, "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Example:gcd</a:t>
            </a:r>
            <a:r>
              <a:rPr lang="en-US" sz="1800" dirty="0">
                <a:effectLst/>
                <a:latin typeface="LucidaConsole"/>
              </a:rPr>
              <a:t>") {</a:t>
            </a:r>
          </a:p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    field</a:t>
            </a:r>
            <a:r>
              <a:rPr lang="en-US" sz="1800" dirty="0">
                <a:effectLst/>
                <a:latin typeface="LucidaConsole"/>
              </a:rPr>
              <a:t>(INPA,</a:t>
            </a:r>
            <a:r>
              <a:rPr lang="en-US" dirty="0">
                <a:latin typeface="LucidaConsole"/>
              </a:rPr>
              <a:t> "</a:t>
            </a:r>
            <a:r>
              <a:rPr lang="en-US" sz="1800" dirty="0">
                <a:solidFill>
                  <a:srgbClr val="006DBF"/>
                </a:solidFill>
                <a:effectLst/>
                <a:latin typeface="LucidaConsole"/>
              </a:rPr>
              <a:t>training:pyioc:X1 CP</a:t>
            </a:r>
            <a:r>
              <a:rPr lang="en-US" sz="1800" dirty="0">
                <a:effectLst/>
                <a:latin typeface="LucidaConsole"/>
              </a:rPr>
              <a:t>")</a:t>
            </a:r>
            <a:endParaRPr lang="en-US" dirty="0">
              <a:effectLst/>
            </a:endParaRP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(INPB,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training:pyioc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:Y1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(INPC,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training:pyioc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:X2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(INPD,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training:pyioc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:Y2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(CALC,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gcd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(A,B,C,D)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latin typeface="LucidaConsole"/>
              </a:rPr>
              <a:t>}</a:t>
            </a:r>
            <a:endParaRPr lang="en-US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1748F-5F05-EC44-8CE1-2A5D353C965E}"/>
              </a:ext>
            </a:extLst>
          </p:cNvPr>
          <p:cNvSpPr txBox="1"/>
          <p:nvPr/>
        </p:nvSpPr>
        <p:spPr>
          <a:xfrm>
            <a:off x="4791307" y="4126174"/>
            <a:ext cx="585810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record</a:t>
            </a:r>
            <a:r>
              <a:rPr lang="en-US" sz="1800" dirty="0">
                <a:effectLst/>
                <a:latin typeface="LucidaConsole"/>
              </a:rPr>
              <a:t>(</a:t>
            </a:r>
            <a:r>
              <a:rPr lang="en-US" dirty="0" err="1">
                <a:solidFill>
                  <a:srgbClr val="3AA0AA"/>
                </a:solidFill>
                <a:latin typeface="LucidaConsole"/>
              </a:rPr>
              <a:t>pycalc</a:t>
            </a:r>
            <a:r>
              <a:rPr lang="en-US" dirty="0">
                <a:latin typeface="LucidaConsole"/>
              </a:rPr>
              <a:t>, "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Example:GetHtml</a:t>
            </a:r>
            <a:r>
              <a:rPr lang="en-US" sz="1800" dirty="0">
                <a:effectLst/>
                <a:latin typeface="LucidaConsole"/>
              </a:rPr>
              <a:t>") {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(INPA,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Example:Proto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    field</a:t>
            </a:r>
            <a:r>
              <a:rPr lang="en-US" sz="1800" dirty="0">
                <a:effectLst/>
                <a:latin typeface="LucidaConsole"/>
              </a:rPr>
              <a:t>(INPB,</a:t>
            </a:r>
            <a:r>
              <a:rPr lang="en-US" dirty="0">
                <a:latin typeface="LucidaConsole"/>
              </a:rPr>
              <a:t>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Example:Hostname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</a:t>
            </a:r>
            <a:r>
              <a:rPr lang="en-US" sz="1800" dirty="0">
                <a:solidFill>
                  <a:srgbClr val="006DBF"/>
                </a:solidFill>
                <a:effectLst/>
                <a:latin typeface="LucidaConsole"/>
              </a:rPr>
              <a:t>CP</a:t>
            </a:r>
            <a:r>
              <a:rPr lang="en-US" sz="1800" dirty="0">
                <a:effectLst/>
                <a:latin typeface="LucidaConsole"/>
              </a:rPr>
              <a:t>")</a:t>
            </a:r>
            <a:endParaRPr lang="en-US" dirty="0">
              <a:effectLst/>
            </a:endParaRP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(INPC,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Example:Port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(CALC,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mywebClientFetch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(‘A’, ‘B’, C)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latin typeface="LucidaConsole"/>
              </a:rPr>
              <a:t>}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344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750E-32B2-0441-B75B-C6158730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demo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5A7D04-15F2-AA48-BCAF-DA77FEEC7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732" y="976070"/>
            <a:ext cx="10721754" cy="4910328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10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1975-2430-D447-90AF-43E834EB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Table,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CBB2F-644C-744D-8BBB-46F057BF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669947"/>
          </a:xfrm>
        </p:spPr>
        <p:txBody>
          <a:bodyPr/>
          <a:lstStyle/>
          <a:p>
            <a:r>
              <a:rPr lang="en-US" dirty="0"/>
              <a:t>Yes, pickled byte waveform is a hack</a:t>
            </a:r>
          </a:p>
          <a:p>
            <a:pPr lvl="1"/>
            <a:r>
              <a:rPr lang="en-US" dirty="0"/>
              <a:t>Requires scripts</a:t>
            </a:r>
          </a:p>
          <a:p>
            <a:pPr lvl="1"/>
            <a:r>
              <a:rPr lang="en-US" dirty="0"/>
              <a:t>Only works with python as server &amp; client</a:t>
            </a:r>
          </a:p>
          <a:p>
            <a:r>
              <a:rPr lang="en-US" dirty="0" err="1"/>
              <a:t>pvAccess</a:t>
            </a:r>
            <a:r>
              <a:rPr lang="en-US" dirty="0"/>
              <a:t> can handle custom structures</a:t>
            </a:r>
          </a:p>
          <a:p>
            <a:pPr lvl="1"/>
            <a:r>
              <a:rPr lang="en-US" dirty="0"/>
              <a:t>Better for server side</a:t>
            </a:r>
          </a:p>
          <a:p>
            <a:pPr lvl="1"/>
            <a:r>
              <a:rPr lang="en-US" dirty="0"/>
              <a:t>Client likely needs more than dump of structure;</a:t>
            </a:r>
            <a:br>
              <a:rPr lang="en-US" dirty="0"/>
            </a:br>
            <a:r>
              <a:rPr lang="en-US" dirty="0"/>
              <a:t>Will still require script for user-friendly display.</a:t>
            </a:r>
          </a:p>
          <a:p>
            <a:r>
              <a:rPr lang="en-US" dirty="0" err="1"/>
              <a:t>pvAccess</a:t>
            </a:r>
            <a:r>
              <a:rPr lang="en-US" dirty="0"/>
              <a:t> IOC Python libraries</a:t>
            </a:r>
          </a:p>
          <a:p>
            <a:pPr lvl="1"/>
            <a:r>
              <a:rPr lang="en-US" dirty="0" err="1"/>
              <a:t>pvaPy</a:t>
            </a:r>
            <a:endParaRPr lang="en-US" dirty="0"/>
          </a:p>
          <a:p>
            <a:pPr lvl="1"/>
            <a:r>
              <a:rPr lang="en-US" dirty="0"/>
              <a:t>p2p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F18CE-2A5A-A343-906D-9A8733DF2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27" r="25505" b="29095"/>
          <a:stretch/>
        </p:blipFill>
        <p:spPr>
          <a:xfrm>
            <a:off x="8404147" y="156652"/>
            <a:ext cx="3598556" cy="161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89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3E6A-A06B-604A-8C36-B27BA6F5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4224-B3F8-7C46-86AA-51FB8907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Python with CA server &amp; client libs can act as IOC</a:t>
            </a:r>
          </a:p>
          <a:p>
            <a:r>
              <a:rPr lang="en-US" dirty="0"/>
              <a:t>Great tool to have</a:t>
            </a:r>
          </a:p>
          <a:p>
            <a:r>
              <a:rPr lang="en-US"/>
              <a:t>Doesn’t replace all IOCs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2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F0F1-1A86-5C49-ADE6-1F1027B8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Python? Why Python IOC?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7C11-4BB2-A841-A328-083A1226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08818"/>
            <a:ext cx="11430000" cy="5314283"/>
          </a:xfrm>
        </p:spPr>
        <p:txBody>
          <a:bodyPr/>
          <a:lstStyle/>
          <a:p>
            <a:r>
              <a:rPr lang="en-US" dirty="0"/>
              <a:t>Python widely adopted language, easy to learn, develop, test</a:t>
            </a:r>
          </a:p>
          <a:p>
            <a:r>
              <a:rPr lang="en-US" dirty="0"/>
              <a:t>Large set of readily available high-level functions</a:t>
            </a:r>
          </a:p>
          <a:p>
            <a:pPr lvl="1"/>
            <a:r>
              <a:rPr lang="en-US" dirty="0"/>
              <a:t>Crunching data (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Interfacing external sources, </a:t>
            </a:r>
            <a:r>
              <a:rPr lang="en-US" dirty="0" err="1"/>
              <a:t>ie</a:t>
            </a:r>
            <a:r>
              <a:rPr lang="en-US" dirty="0"/>
              <a:t>. databases, web services</a:t>
            </a:r>
          </a:p>
          <a:p>
            <a:r>
              <a:rPr lang="en-US" dirty="0"/>
              <a:t>When existing EPICS functionality doesn’t cover the new use case…</a:t>
            </a:r>
          </a:p>
          <a:p>
            <a:r>
              <a:rPr lang="en-US" dirty="0"/>
              <a:t>…but want to use robust EPICS infrastructure</a:t>
            </a:r>
          </a:p>
          <a:p>
            <a:pPr lvl="1"/>
            <a:r>
              <a:rPr lang="en-US" sz="2000" dirty="0"/>
              <a:t>IOC shell (interactive console, commands, logging)</a:t>
            </a:r>
          </a:p>
          <a:p>
            <a:pPr lvl="1"/>
            <a:r>
              <a:rPr lang="en-US" sz="2000" dirty="0"/>
              <a:t>Reliable CA &amp; PVA communication</a:t>
            </a:r>
          </a:p>
          <a:p>
            <a:pPr lvl="1"/>
            <a:r>
              <a:rPr lang="en-US" sz="2000" dirty="0"/>
              <a:t>Archives, alarms, autosave</a:t>
            </a:r>
          </a:p>
          <a:p>
            <a:pPr lvl="1"/>
            <a:r>
              <a:rPr lang="en-US" sz="2000" dirty="0"/>
              <a:t>GUI tools</a:t>
            </a:r>
          </a:p>
        </p:txBody>
      </p:sp>
    </p:spTree>
    <p:extLst>
      <p:ext uri="{BB962C8B-B14F-4D97-AF65-F5344CB8AC3E}">
        <p14:creationId xmlns:p14="http://schemas.microsoft.com/office/powerpoint/2010/main" val="124416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5584-92E1-8F4E-AD03-52A0C739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Proposal Database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E2444-64EC-3F42-AA83-BC0F6C53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6" y="945840"/>
            <a:ext cx="11730790" cy="496632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3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443B-DD6D-D248-B33A-027996C6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F4973-4B24-3E4D-8086-F873FD813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841943"/>
            <a:ext cx="4269848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B0C3D-99CD-F546-A4EF-AF8C93E0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17" y="3227824"/>
            <a:ext cx="4830590" cy="345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8C6016-98B4-754C-89A6-0B463EF3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231" y="92508"/>
            <a:ext cx="5542945" cy="483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14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B7E6-9B52-7E4C-A60F-7ECAFBB4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Energy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8708-E424-A74B-A587-22689A09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0" y="6337300"/>
            <a:ext cx="9042400" cy="520700"/>
          </a:xfrm>
        </p:spPr>
        <p:txBody>
          <a:bodyPr/>
          <a:lstStyle/>
          <a:p>
            <a:r>
              <a:rPr lang="en-US" sz="2400" dirty="0"/>
              <a:t>Could use sequencer, but had existing python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AFEA3-D329-174E-A9DC-A24F85C3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67" y="813816"/>
            <a:ext cx="9575800" cy="5369178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31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A6BC-71F3-D24B-AB94-DC42522A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Python IOC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886E-D199-544E-921E-3EAF1F4B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47" y="1154859"/>
            <a:ext cx="3891363" cy="503406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pcaspy</a:t>
            </a:r>
            <a:endParaRPr lang="en-US" b="1" dirty="0"/>
          </a:p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err="1"/>
              <a:t>github.com</a:t>
            </a:r>
            <a:r>
              <a:rPr lang="en-US" sz="1100" dirty="0"/>
              <a:t>/</a:t>
            </a:r>
            <a:r>
              <a:rPr lang="en-US" sz="1100" dirty="0" err="1"/>
              <a:t>paulscherrerinstitute</a:t>
            </a:r>
            <a:r>
              <a:rPr lang="en-US" sz="1100" dirty="0"/>
              <a:t>/</a:t>
            </a:r>
            <a:r>
              <a:rPr lang="en-US" sz="1100" dirty="0" err="1"/>
              <a:t>pcaspy</a:t>
            </a:r>
            <a:endParaRPr lang="en-US" b="1" dirty="0"/>
          </a:p>
          <a:p>
            <a:r>
              <a:rPr lang="en-US" sz="2000" dirty="0"/>
              <a:t>Most mature, started in 2011</a:t>
            </a:r>
          </a:p>
          <a:p>
            <a:r>
              <a:rPr lang="en-US" sz="2000" dirty="0"/>
              <a:t>Purely in Python code</a:t>
            </a:r>
          </a:p>
          <a:p>
            <a:r>
              <a:rPr lang="en-US" sz="2000" dirty="0"/>
              <a:t>But missing EPICS goodies</a:t>
            </a:r>
          </a:p>
          <a:p>
            <a:pPr lvl="1"/>
            <a:r>
              <a:rPr lang="en-US" sz="1600" dirty="0"/>
              <a:t>autosave, IOC commands</a:t>
            </a:r>
          </a:p>
          <a:p>
            <a:r>
              <a:rPr lang="en-US" sz="2000" dirty="0"/>
              <a:t>Custom records implementation</a:t>
            </a:r>
          </a:p>
          <a:p>
            <a:pPr lvl="1"/>
            <a:r>
              <a:rPr lang="en-US" sz="1600" dirty="0"/>
              <a:t>No RTYP, EGU, SCAN etc. fields</a:t>
            </a:r>
          </a:p>
          <a:p>
            <a:pPr lvl="1"/>
            <a:r>
              <a:rPr lang="en-US" sz="1600" dirty="0"/>
              <a:t>Affects GUI tools</a:t>
            </a:r>
            <a:endParaRPr lang="en-US" sz="1100" dirty="0"/>
          </a:p>
          <a:p>
            <a:pPr lvl="1"/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F695EE-59CB-D442-BAE3-73A6AE1F9776}"/>
              </a:ext>
            </a:extLst>
          </p:cNvPr>
          <p:cNvSpPr txBox="1">
            <a:spLocks/>
          </p:cNvSpPr>
          <p:nvPr/>
        </p:nvSpPr>
        <p:spPr bwMode="auto">
          <a:xfrm>
            <a:off x="4200727" y="1154859"/>
            <a:ext cx="3888080" cy="454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pyDevSup</a:t>
            </a:r>
            <a:endParaRPr lang="en-US" b="1" dirty="0"/>
          </a:p>
          <a:p>
            <a:pPr marL="0" indent="0">
              <a:buNone/>
            </a:pPr>
            <a:r>
              <a:rPr lang="en-US" sz="1100" dirty="0"/>
              <a:t>http://</a:t>
            </a:r>
            <a:r>
              <a:rPr lang="en-US" sz="1100" dirty="0" err="1"/>
              <a:t>mdavidsaver.github.io</a:t>
            </a:r>
            <a:r>
              <a:rPr lang="en-US" sz="1100" dirty="0"/>
              <a:t>/</a:t>
            </a:r>
            <a:r>
              <a:rPr lang="en-US" sz="1100" dirty="0" err="1"/>
              <a:t>pyDevSup</a:t>
            </a:r>
            <a:r>
              <a:rPr lang="en-US" sz="1100" dirty="0"/>
              <a:t>/</a:t>
            </a:r>
            <a:endParaRPr lang="en-US" sz="1100" b="1" dirty="0"/>
          </a:p>
          <a:p>
            <a:r>
              <a:rPr lang="en-US" sz="2000" dirty="0"/>
              <a:t>Plugs into standard EPICS IOC</a:t>
            </a:r>
          </a:p>
          <a:p>
            <a:r>
              <a:rPr lang="en-US" sz="2000" dirty="0"/>
              <a:t>Invoked from EPICS records</a:t>
            </a:r>
            <a:endParaRPr lang="en-US" sz="1600" dirty="0"/>
          </a:p>
          <a:p>
            <a:r>
              <a:rPr lang="en-US" sz="2000" dirty="0"/>
              <a:t>Invoked Python code must extend provided class</a:t>
            </a:r>
          </a:p>
          <a:p>
            <a:r>
              <a:rPr lang="en-US" sz="2000" dirty="0"/>
              <a:t>Most flexibility to update records and fields</a:t>
            </a:r>
            <a:endParaRPr lang="en-US" sz="1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E3C7BF-5485-E247-9422-826AFDCFA0E7}"/>
              </a:ext>
            </a:extLst>
          </p:cNvPr>
          <p:cNvSpPr txBox="1">
            <a:spLocks/>
          </p:cNvSpPr>
          <p:nvPr/>
        </p:nvSpPr>
        <p:spPr bwMode="auto">
          <a:xfrm>
            <a:off x="8088807" y="1154858"/>
            <a:ext cx="3888080" cy="503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PyDevice</a:t>
            </a:r>
            <a:endParaRPr lang="en-US" b="1" dirty="0"/>
          </a:p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err="1"/>
              <a:t>github.com</a:t>
            </a:r>
            <a:r>
              <a:rPr lang="en-US" sz="1100" dirty="0"/>
              <a:t>/</a:t>
            </a:r>
            <a:r>
              <a:rPr lang="en-US" sz="1100" dirty="0" err="1"/>
              <a:t>klemenv</a:t>
            </a:r>
            <a:r>
              <a:rPr lang="en-US" sz="1100" dirty="0"/>
              <a:t>/</a:t>
            </a:r>
            <a:r>
              <a:rPr lang="en-US" sz="1100" dirty="0" err="1"/>
              <a:t>PyDevice</a:t>
            </a:r>
            <a:endParaRPr lang="en-US" sz="1100" b="1" dirty="0"/>
          </a:p>
          <a:p>
            <a:r>
              <a:rPr lang="en-US" sz="2000" dirty="0"/>
              <a:t>Plugs into existing EPICS IOCs, simplest to use</a:t>
            </a:r>
          </a:p>
          <a:p>
            <a:r>
              <a:rPr lang="en-US" sz="2000" dirty="0"/>
              <a:t>Invoked from EPICS records</a:t>
            </a:r>
          </a:p>
          <a:p>
            <a:r>
              <a:rPr lang="en-US" sz="2000" dirty="0"/>
              <a:t>Arbitrary Python code invoked from EPICS records</a:t>
            </a:r>
          </a:p>
          <a:p>
            <a:r>
              <a:rPr lang="en-US" sz="2000" dirty="0"/>
              <a:t>Can’t change record fields directly</a:t>
            </a:r>
          </a:p>
          <a:p>
            <a:r>
              <a:rPr lang="en-US" sz="2000" dirty="0"/>
              <a:t>EPICS-independent Python code</a:t>
            </a:r>
          </a:p>
          <a:p>
            <a:pPr lvl="1"/>
            <a:r>
              <a:rPr lang="en-US" sz="1600" dirty="0"/>
              <a:t>Can be reused or tested outside EPICS environment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78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04D5-EA90-0543-AFFF-0C20DD5C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 err="1"/>
              <a:t>pcaspy</a:t>
            </a:r>
            <a:r>
              <a:rPr lang="en-US" dirty="0"/>
              <a:t> in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CB30-F8E1-B24F-9D8F-5A2DB815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40" y="1270535"/>
            <a:ext cx="6299870" cy="4996450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Courier" pitchFamily="2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8F4A28-AC56-DD49-BB7C-8B44AD328346}"/>
              </a:ext>
            </a:extLst>
          </p:cNvPr>
          <p:cNvSpPr txBox="1">
            <a:spLocks/>
          </p:cNvSpPr>
          <p:nvPr/>
        </p:nvSpPr>
        <p:spPr bwMode="auto">
          <a:xfrm>
            <a:off x="448055" y="1237784"/>
            <a:ext cx="11093457" cy="49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be used as an EPICS IOC or a client</a:t>
            </a:r>
          </a:p>
          <a:p>
            <a:r>
              <a:rPr lang="en-US" dirty="0"/>
              <a:t>All code is in Python</a:t>
            </a:r>
          </a:p>
          <a:p>
            <a:pPr lvl="1"/>
            <a:r>
              <a:rPr lang="en-US" dirty="0"/>
              <a:t>Defining database records</a:t>
            </a:r>
          </a:p>
          <a:p>
            <a:pPr lvl="1"/>
            <a:r>
              <a:rPr lang="en-US" dirty="0"/>
              <a:t>Serving the connections</a:t>
            </a:r>
          </a:p>
          <a:p>
            <a:pPr lvl="1"/>
            <a:r>
              <a:rPr lang="en-US" dirty="0"/>
              <a:t>Handling requests</a:t>
            </a:r>
          </a:p>
          <a:p>
            <a:pPr lvl="1"/>
            <a:r>
              <a:rPr lang="en-US" dirty="0"/>
              <a:t>Interfacing with other IOCs</a:t>
            </a:r>
          </a:p>
          <a:p>
            <a:r>
              <a:rPr lang="en-US" dirty="0"/>
              <a:t>Needs to reimplement common EPICS functionality</a:t>
            </a:r>
          </a:p>
          <a:p>
            <a:pPr lvl="1"/>
            <a:r>
              <a:rPr lang="en-US" dirty="0"/>
              <a:t>autosave</a:t>
            </a:r>
          </a:p>
          <a:p>
            <a:pPr lvl="1"/>
            <a:r>
              <a:rPr lang="en-US" dirty="0"/>
              <a:t>Access Security</a:t>
            </a:r>
          </a:p>
          <a:p>
            <a:pPr lvl="1"/>
            <a:r>
              <a:rPr lang="en-US" dirty="0"/>
              <a:t>Data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5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EDD8-07E1-024E-BFCD-39D066A6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PyDevice</a:t>
            </a:r>
            <a:r>
              <a:rPr lang="en-US" dirty="0"/>
              <a:t> in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42142-F088-ED4D-A93A-572E83C3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7784"/>
            <a:ext cx="8004569" cy="4962293"/>
          </a:xfrm>
        </p:spPr>
        <p:txBody>
          <a:bodyPr/>
          <a:lstStyle/>
          <a:p>
            <a:r>
              <a:rPr lang="en-US" dirty="0"/>
              <a:t>Call any Python code directly from record</a:t>
            </a:r>
          </a:p>
          <a:p>
            <a:r>
              <a:rPr lang="en-US" dirty="0"/>
              <a:t>Supports most popular EPICS records</a:t>
            </a:r>
          </a:p>
          <a:p>
            <a:pPr lvl="1"/>
            <a:r>
              <a:rPr lang="en-US" dirty="0"/>
              <a:t>ai, </a:t>
            </a:r>
            <a:r>
              <a:rPr lang="en-US" dirty="0" err="1"/>
              <a:t>ao</a:t>
            </a:r>
            <a:r>
              <a:rPr lang="en-US" dirty="0"/>
              <a:t>, </a:t>
            </a:r>
            <a:r>
              <a:rPr lang="en-US" dirty="0" err="1"/>
              <a:t>longin</a:t>
            </a:r>
            <a:r>
              <a:rPr lang="en-US" dirty="0"/>
              <a:t>, </a:t>
            </a:r>
            <a:r>
              <a:rPr lang="en-US" dirty="0" err="1"/>
              <a:t>longout</a:t>
            </a:r>
            <a:r>
              <a:rPr lang="en-US" dirty="0"/>
              <a:t> bi, </a:t>
            </a:r>
            <a:r>
              <a:rPr lang="en-US" dirty="0" err="1"/>
              <a:t>bo</a:t>
            </a:r>
            <a:r>
              <a:rPr lang="en-US" dirty="0"/>
              <a:t>, </a:t>
            </a:r>
            <a:r>
              <a:rPr lang="en-US" dirty="0" err="1"/>
              <a:t>mbbo</a:t>
            </a:r>
            <a:r>
              <a:rPr lang="en-US" dirty="0"/>
              <a:t>, </a:t>
            </a:r>
            <a:r>
              <a:rPr lang="en-US" dirty="0" err="1"/>
              <a:t>mbbi</a:t>
            </a:r>
            <a:r>
              <a:rPr lang="en-US" dirty="0"/>
              <a:t>, </a:t>
            </a:r>
            <a:r>
              <a:rPr lang="en-US" dirty="0" err="1"/>
              <a:t>stringin</a:t>
            </a:r>
            <a:r>
              <a:rPr lang="en-US" dirty="0"/>
              <a:t>, </a:t>
            </a:r>
            <a:r>
              <a:rPr lang="en-US" dirty="0" err="1"/>
              <a:t>stringout</a:t>
            </a:r>
            <a:r>
              <a:rPr lang="en-US" dirty="0"/>
              <a:t>, waveform</a:t>
            </a:r>
          </a:p>
          <a:p>
            <a:r>
              <a:rPr lang="en-US" dirty="0"/>
              <a:t>Pass record fields to Python code</a:t>
            </a:r>
          </a:p>
          <a:p>
            <a:pPr lvl="1"/>
            <a:r>
              <a:rPr lang="en-US" dirty="0"/>
              <a:t>Values evaluated when record processes</a:t>
            </a:r>
          </a:p>
          <a:p>
            <a:pPr lvl="1"/>
            <a:r>
              <a:rPr lang="en-US" dirty="0"/>
              <a:t>Return value pushed to record VAL field</a:t>
            </a:r>
          </a:p>
          <a:p>
            <a:pPr lvl="1"/>
            <a:r>
              <a:rPr lang="en-US" dirty="0"/>
              <a:t>Types automatically converted</a:t>
            </a:r>
          </a:p>
          <a:p>
            <a:r>
              <a:rPr lang="en-US" dirty="0"/>
              <a:t>Python exceptions translate into SEVR&amp;STAT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372A5-F065-294C-A352-D4D5B41549B0}"/>
              </a:ext>
            </a:extLst>
          </p:cNvPr>
          <p:cNvSpPr txBox="1"/>
          <p:nvPr/>
        </p:nvSpPr>
        <p:spPr>
          <a:xfrm>
            <a:off x="8341112" y="1074532"/>
            <a:ext cx="367990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record</a:t>
            </a:r>
            <a:r>
              <a:rPr lang="en-US" sz="1800" dirty="0">
                <a:effectLst/>
                <a:latin typeface="LucidaConsole"/>
              </a:rPr>
              <a:t>(</a:t>
            </a:r>
            <a:r>
              <a:rPr lang="en-US" sz="1800" dirty="0">
                <a:solidFill>
                  <a:srgbClr val="3AA0AA"/>
                </a:solidFill>
                <a:effectLst/>
                <a:latin typeface="LucidaConsole"/>
              </a:rPr>
              <a:t>ai</a:t>
            </a:r>
            <a:r>
              <a:rPr lang="en-US" sz="1800" dirty="0">
                <a:effectLst/>
                <a:latin typeface="LucidaConsole"/>
              </a:rPr>
              <a:t>, </a:t>
            </a:r>
            <a:r>
              <a:rPr lang="en-US" dirty="0">
                <a:latin typeface="LucidaConsole"/>
              </a:rPr>
              <a:t>"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Example:Abs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Value</a:t>
            </a:r>
            <a:r>
              <a:rPr lang="en-US" sz="1800" dirty="0">
                <a:effectLst/>
                <a:latin typeface="LucidaConsole"/>
              </a:rPr>
              <a:t>") {</a:t>
            </a:r>
          </a:p>
          <a:p>
            <a:r>
              <a:rPr lang="en-US" sz="1800" dirty="0">
                <a:effectLst/>
                <a:latin typeface="LucidaConsole"/>
              </a:rPr>
              <a:t>    </a:t>
            </a:r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field</a:t>
            </a:r>
            <a:r>
              <a:rPr lang="en-US" sz="1800" dirty="0">
                <a:effectLst/>
                <a:latin typeface="LucidaConsole"/>
              </a:rPr>
              <a:t>(DTYP, "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pydev</a:t>
            </a:r>
            <a:r>
              <a:rPr lang="en-US" sz="1800" dirty="0">
                <a:effectLst/>
                <a:latin typeface="LucidaConsole"/>
              </a:rPr>
              <a:t>") 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</a:t>
            </a:r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field</a:t>
            </a:r>
            <a:r>
              <a:rPr lang="en-US" sz="1800" dirty="0">
                <a:effectLst/>
                <a:latin typeface="LucidaConsole"/>
              </a:rPr>
              <a:t>(INP, "</a:t>
            </a:r>
            <a:r>
              <a:rPr lang="en-US" sz="1800" dirty="0">
                <a:solidFill>
                  <a:srgbClr val="006DBF"/>
                </a:solidFill>
                <a:effectLst/>
                <a:latin typeface="LucidaConsole"/>
              </a:rPr>
              <a:t>@abs(VAL)</a:t>
            </a:r>
            <a:r>
              <a:rPr lang="en-US" sz="1800" dirty="0">
                <a:effectLst/>
                <a:latin typeface="LucidaConsole"/>
              </a:rPr>
              <a:t>") </a:t>
            </a:r>
            <a:endParaRPr lang="en-US" dirty="0">
              <a:effectLst/>
            </a:endParaRPr>
          </a:p>
          <a:p>
            <a:r>
              <a:rPr lang="en-US" sz="1800" dirty="0">
                <a:effectLst/>
                <a:latin typeface="LucidaConsole"/>
              </a:rPr>
              <a:t>} </a:t>
            </a:r>
            <a:endParaRPr lang="en-US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7D400-9137-494A-9A19-0CBAE1D002C2}"/>
              </a:ext>
            </a:extLst>
          </p:cNvPr>
          <p:cNvSpPr txBox="1"/>
          <p:nvPr/>
        </p:nvSpPr>
        <p:spPr>
          <a:xfrm>
            <a:off x="8341111" y="3263967"/>
            <a:ext cx="36799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record</a:t>
            </a:r>
            <a:r>
              <a:rPr lang="en-US" sz="1800" dirty="0">
                <a:effectLst/>
                <a:latin typeface="LucidaConsole"/>
              </a:rPr>
              <a:t>(</a:t>
            </a:r>
            <a:r>
              <a:rPr lang="en-US" sz="1800" dirty="0">
                <a:solidFill>
                  <a:srgbClr val="3AA0AA"/>
                </a:solidFill>
                <a:effectLst/>
                <a:latin typeface="LucidaConsole"/>
              </a:rPr>
              <a:t>ai</a:t>
            </a:r>
            <a:r>
              <a:rPr lang="en-US" sz="1800" dirty="0">
                <a:effectLst/>
                <a:latin typeface="LucidaConsole"/>
              </a:rPr>
              <a:t>, </a:t>
            </a:r>
            <a:r>
              <a:rPr lang="en-US" dirty="0">
                <a:latin typeface="LucidaConsole"/>
              </a:rPr>
              <a:t>"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Example:Delay</a:t>
            </a:r>
            <a:r>
              <a:rPr lang="en-US" sz="1800" dirty="0">
                <a:effectLst/>
                <a:latin typeface="LucidaConsole"/>
              </a:rPr>
              <a:t>") {</a:t>
            </a:r>
          </a:p>
          <a:p>
            <a:r>
              <a:rPr lang="en-US" sz="1800" dirty="0">
                <a:effectLst/>
                <a:latin typeface="LucidaConsole"/>
              </a:rPr>
              <a:t>    </a:t>
            </a:r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field</a:t>
            </a:r>
            <a:r>
              <a:rPr lang="en-US" sz="1800" dirty="0">
                <a:effectLst/>
                <a:latin typeface="LucidaConsole"/>
              </a:rPr>
              <a:t>(DTYP, "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pydev</a:t>
            </a:r>
            <a:r>
              <a:rPr lang="en-US" sz="1800" dirty="0">
                <a:effectLst/>
                <a:latin typeface="LucidaConsole"/>
              </a:rPr>
              <a:t>") 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</a:t>
            </a:r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field</a:t>
            </a:r>
            <a:r>
              <a:rPr lang="en-US" sz="1800" dirty="0">
                <a:effectLst/>
                <a:latin typeface="LucidaConsole"/>
              </a:rPr>
              <a:t>(INP, "</a:t>
            </a:r>
            <a:r>
              <a:rPr lang="en-US" sz="1800" dirty="0">
                <a:solidFill>
                  <a:srgbClr val="006DBF"/>
                </a:solidFill>
                <a:effectLst/>
                <a:latin typeface="LucidaConsole"/>
              </a:rPr>
              <a:t>@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time.sleep</a:t>
            </a:r>
            <a:r>
              <a:rPr lang="en-US" sz="1800" dirty="0">
                <a:solidFill>
                  <a:srgbClr val="006DBF"/>
                </a:solidFill>
                <a:effectLst/>
                <a:latin typeface="LucidaConsole"/>
              </a:rPr>
              <a:t>(VAL)</a:t>
            </a:r>
            <a:r>
              <a:rPr lang="en-US" sz="1800" dirty="0">
                <a:effectLst/>
                <a:latin typeface="LucidaConsole"/>
              </a:rPr>
              <a:t>") </a:t>
            </a:r>
            <a:endParaRPr lang="en-US" dirty="0">
              <a:effectLst/>
            </a:endParaRPr>
          </a:p>
          <a:p>
            <a:r>
              <a:rPr lang="en-US" sz="1800" dirty="0">
                <a:effectLst/>
                <a:latin typeface="LucidaConsole"/>
              </a:rPr>
              <a:t>} </a:t>
            </a:r>
            <a:endParaRPr lang="en-US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62339-F556-194B-B62A-EABFE9F48548}"/>
              </a:ext>
            </a:extLst>
          </p:cNvPr>
          <p:cNvSpPr txBox="1"/>
          <p:nvPr/>
        </p:nvSpPr>
        <p:spPr>
          <a:xfrm>
            <a:off x="8341111" y="2274861"/>
            <a:ext cx="3679903" cy="3139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caput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Example:AbsValue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-2.2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05B02-7441-9F41-BDB9-77B207F344F2}"/>
              </a:ext>
            </a:extLst>
          </p:cNvPr>
          <p:cNvSpPr txBox="1"/>
          <p:nvPr/>
        </p:nvSpPr>
        <p:spPr>
          <a:xfrm>
            <a:off x="8341110" y="4470582"/>
            <a:ext cx="3679903" cy="3139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caput –c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Example:Delay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459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2CA2-B4E4-DB4D-BEC5-7D434A5C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5464097" cy="539496"/>
          </a:xfrm>
        </p:spPr>
        <p:txBody>
          <a:bodyPr/>
          <a:lstStyle/>
          <a:p>
            <a:pPr algn="ctr"/>
            <a:r>
              <a:rPr lang="en-US" dirty="0" err="1"/>
              <a:t>pcaspy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2856D6-2216-1E46-8E86-FA0F077BC1A1}"/>
              </a:ext>
            </a:extLst>
          </p:cNvPr>
          <p:cNvSpPr txBox="1">
            <a:spLocks/>
          </p:cNvSpPr>
          <p:nvPr/>
        </p:nvSpPr>
        <p:spPr bwMode="auto">
          <a:xfrm>
            <a:off x="6668430" y="274320"/>
            <a:ext cx="5331697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dirty="0" err="1"/>
              <a:t>PyDevice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BA35AA-3ACB-4F4B-8164-AAB52F24E6F6}"/>
              </a:ext>
            </a:extLst>
          </p:cNvPr>
          <p:cNvSpPr txBox="1">
            <a:spLocks/>
          </p:cNvSpPr>
          <p:nvPr/>
        </p:nvSpPr>
        <p:spPr bwMode="auto">
          <a:xfrm>
            <a:off x="5553308" y="269564"/>
            <a:ext cx="149656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dirty="0"/>
              <a:t>vs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BB2C8E-FD07-F345-A1E7-AB2FA08FD00C}"/>
              </a:ext>
            </a:extLst>
          </p:cNvPr>
          <p:cNvGrpSpPr/>
          <p:nvPr/>
        </p:nvGrpSpPr>
        <p:grpSpPr>
          <a:xfrm>
            <a:off x="458566" y="877181"/>
            <a:ext cx="5464097" cy="4622986"/>
            <a:chOff x="429767" y="2146093"/>
            <a:chExt cx="5464097" cy="46229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82C9D7-F34B-B44C-AF21-03B182F73328}"/>
                </a:ext>
              </a:extLst>
            </p:cNvPr>
            <p:cNvSpPr txBox="1"/>
            <p:nvPr/>
          </p:nvSpPr>
          <p:spPr>
            <a:xfrm>
              <a:off x="429767" y="2429429"/>
              <a:ext cx="5464097" cy="4339650"/>
            </a:xfrm>
            <a:prstGeom prst="rect">
              <a:avLst/>
            </a:prstGeom>
            <a:solidFill>
              <a:srgbClr val="FFF5E3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from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b="1" dirty="0" err="1">
                  <a:solidFill>
                    <a:srgbClr val="1370A6"/>
                  </a:solidFill>
                  <a:effectLst/>
                  <a:latin typeface="Menlo" panose="020B0609030804020204" pitchFamily="49" charset="0"/>
                </a:rPr>
                <a:t>pcaspy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import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SimpleServer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 Driver</a:t>
              </a:r>
            </a:p>
            <a:p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import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b="1" dirty="0">
                  <a:solidFill>
                    <a:srgbClr val="1370A6"/>
                  </a:solidFill>
                  <a:effectLst/>
                  <a:latin typeface="Menlo" panose="020B0609030804020204" pitchFamily="49" charset="0"/>
                </a:rPr>
                <a:t>demo</a:t>
              </a:r>
              <a:endParaRPr lang="en-US" sz="1200" dirty="0">
                <a:solidFill>
                  <a:srgbClr val="262626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 err="1">
                  <a:solidFill>
                    <a:srgbClr val="262626"/>
                  </a:solidFill>
                  <a:latin typeface="Menlo" panose="020B0609030804020204" pitchFamily="49" charset="0"/>
                </a:rPr>
                <a:t>pvdb</a:t>
              </a:r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535353"/>
                  </a:solidFill>
                  <a:latin typeface="Menlo" panose="020B0609030804020204" pitchFamily="49" charset="0"/>
                </a:rPr>
                <a:t>=</a:t>
              </a:r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 { </a:t>
              </a:r>
              <a:r>
                <a:rPr lang="en-US" sz="1200" dirty="0">
                  <a:solidFill>
                    <a:srgbClr val="325B8E"/>
                  </a:solidFill>
                  <a:latin typeface="Menlo" panose="020B0609030804020204" pitchFamily="49" charset="0"/>
                </a:rPr>
                <a:t>'random'</a:t>
              </a:r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 : {</a:t>
              </a:r>
            </a:p>
            <a:p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    </a:t>
              </a:r>
              <a:r>
                <a:rPr lang="en-US" sz="1200" i="1" dirty="0">
                  <a:solidFill>
                    <a:srgbClr val="4F8FA0"/>
                  </a:solidFill>
                  <a:latin typeface="Menlo" panose="020B0609030804020204" pitchFamily="49" charset="0"/>
                </a:rPr>
                <a:t># 'desc': 'return value between 0 and </a:t>
              </a:r>
              <a:r>
                <a:rPr lang="en-US" sz="1200" i="1" dirty="0" err="1">
                  <a:solidFill>
                    <a:srgbClr val="4F8FA0"/>
                  </a:solidFill>
                  <a:latin typeface="Menlo" panose="020B0609030804020204" pitchFamily="49" charset="0"/>
                </a:rPr>
                <a:t>hilim</a:t>
              </a:r>
              <a:r>
                <a:rPr lang="en-US" sz="1200" i="1" dirty="0">
                  <a:solidFill>
                    <a:srgbClr val="4F8FA0"/>
                  </a:solidFill>
                  <a:latin typeface="Menlo" panose="020B0609030804020204" pitchFamily="49" charset="0"/>
                </a:rPr>
                <a:t>'</a:t>
              </a:r>
              <a:endParaRPr lang="en-US" sz="1200" dirty="0">
                <a:solidFill>
                  <a:srgbClr val="4F8FA0"/>
                </a:solidFill>
                <a:latin typeface="Menlo" panose="020B0609030804020204" pitchFamily="49" charset="0"/>
              </a:endParaRPr>
            </a:p>
            <a:p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    </a:t>
              </a:r>
              <a:r>
                <a:rPr lang="en-US" sz="1200" dirty="0">
                  <a:solidFill>
                    <a:srgbClr val="325B8E"/>
                  </a:solidFill>
                  <a:latin typeface="Menlo" panose="020B0609030804020204" pitchFamily="49" charset="0"/>
                </a:rPr>
                <a:t>'type'</a:t>
              </a:r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  : </a:t>
              </a:r>
              <a:r>
                <a:rPr lang="en-US" sz="1200" dirty="0">
                  <a:solidFill>
                    <a:srgbClr val="325B8E"/>
                  </a:solidFill>
                  <a:latin typeface="Menlo" panose="020B0609030804020204" pitchFamily="49" charset="0"/>
                </a:rPr>
                <a:t>'float'</a:t>
              </a:r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    </a:t>
              </a:r>
              <a:r>
                <a:rPr lang="en-US" sz="1200" dirty="0">
                  <a:solidFill>
                    <a:srgbClr val="325B8E"/>
                  </a:solidFill>
                  <a:latin typeface="Menlo" panose="020B0609030804020204" pitchFamily="49" charset="0"/>
                </a:rPr>
                <a:t>'</a:t>
              </a:r>
              <a:r>
                <a:rPr lang="en-US" sz="1200" dirty="0" err="1">
                  <a:solidFill>
                    <a:srgbClr val="325B8E"/>
                  </a:solidFill>
                  <a:latin typeface="Menlo" panose="020B0609030804020204" pitchFamily="49" charset="0"/>
                </a:rPr>
                <a:t>hilim</a:t>
              </a:r>
              <a:r>
                <a:rPr lang="en-US" sz="1200" dirty="0">
                  <a:solidFill>
                    <a:srgbClr val="325B8E"/>
                  </a:solidFill>
                  <a:latin typeface="Menlo" panose="020B0609030804020204" pitchFamily="49" charset="0"/>
                </a:rPr>
                <a:t>'</a:t>
              </a:r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 : </a:t>
              </a:r>
              <a:r>
                <a:rPr lang="en-US" sz="1200" dirty="0">
                  <a:solidFill>
                    <a:srgbClr val="35915D"/>
                  </a:solidFill>
                  <a:latin typeface="Menlo" panose="020B0609030804020204" pitchFamily="49" charset="0"/>
                </a:rPr>
                <a:t>10</a:t>
              </a:r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 }</a:t>
              </a:r>
            </a:p>
            <a:p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}</a:t>
              </a:r>
            </a:p>
            <a:p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class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b="1" dirty="0" err="1">
                  <a:solidFill>
                    <a:srgbClr val="1370A6"/>
                  </a:solidFill>
                  <a:effectLst/>
                  <a:latin typeface="Menlo" panose="020B0609030804020204" pitchFamily="49" charset="0"/>
                </a:rPr>
                <a:t>DemoDriver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(Driver):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</a:t>
              </a:r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def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__</a:t>
              </a:r>
              <a:r>
                <a:rPr lang="en-US" sz="1200" dirty="0" err="1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init</a:t>
              </a:r>
              <a:r>
                <a:rPr lang="en-US" sz="1200" dirty="0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__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self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):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super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demoDriver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 </a:t>
              </a:r>
              <a:r>
                <a:rPr lang="en-US" sz="1200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self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.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__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init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__()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</a:t>
              </a:r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def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read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self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 reason):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if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reason 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==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'random'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: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    limit 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=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 err="1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self</a:t>
              </a:r>
              <a:r>
                <a:rPr lang="en-US" sz="1200" dirty="0" err="1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.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getParamInfo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(reason)[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'</a:t>
              </a:r>
              <a:r>
                <a:rPr lang="en-US" sz="1200" dirty="0" err="1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hilim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'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]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    value =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demo.getRandom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(limit)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else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: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    value 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=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 err="1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self</a:t>
              </a:r>
              <a:r>
                <a:rPr lang="en-US" sz="1200" dirty="0" err="1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.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getParam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(reason)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return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value</a:t>
              </a:r>
            </a:p>
            <a:p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if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__name__ 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==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'__main__'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: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server 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=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SimpleServer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()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server</a:t>
              </a:r>
              <a:r>
                <a:rPr lang="en-US" sz="1200" dirty="0" err="1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.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createPV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325B8E"/>
                  </a:solidFill>
                  <a:latin typeface="Menlo" panose="020B0609030804020204" pitchFamily="49" charset="0"/>
                </a:rPr>
                <a:t>'</a:t>
              </a:r>
              <a:r>
                <a:rPr lang="en-US" sz="1200" dirty="0" err="1">
                  <a:solidFill>
                    <a:srgbClr val="325B8E"/>
                  </a:solidFill>
                  <a:latin typeface="Menlo" panose="020B0609030804020204" pitchFamily="49" charset="0"/>
                </a:rPr>
                <a:t>training:pcaspy</a:t>
              </a:r>
              <a:r>
                <a:rPr lang="en-US" sz="1200" dirty="0">
                  <a:solidFill>
                    <a:srgbClr val="325B8E"/>
                  </a:solidFill>
                  <a:latin typeface="Menlo" panose="020B0609030804020204" pitchFamily="49" charset="0"/>
                </a:rPr>
                <a:t>:'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pvdb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driver 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=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DemoDriver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()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</a:t>
              </a:r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while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True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:</a:t>
              </a:r>
              <a:endParaRPr lang="en-US" sz="1200" dirty="0">
                <a:solidFill>
                  <a:srgbClr val="0D5F18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server</a:t>
              </a:r>
              <a:r>
                <a:rPr lang="en-US" sz="1200" dirty="0" err="1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.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process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35915D"/>
                  </a:solidFill>
                  <a:effectLst/>
                  <a:latin typeface="Menlo" panose="020B0609030804020204" pitchFamily="49" charset="0"/>
                </a:rPr>
                <a:t>0.1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C1CD9A-D5A5-BF48-8912-7438A6DA9474}"/>
                </a:ext>
              </a:extLst>
            </p:cNvPr>
            <p:cNvSpPr txBox="1"/>
            <p:nvPr/>
          </p:nvSpPr>
          <p:spPr>
            <a:xfrm>
              <a:off x="429767" y="2146093"/>
              <a:ext cx="5464097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Lucida Console" panose="020B0609040504020204" pitchFamily="49" charset="0"/>
                </a:rPr>
                <a:t>/</a:t>
              </a:r>
              <a:r>
                <a:rPr lang="en-US" sz="1400" dirty="0" err="1">
                  <a:latin typeface="Lucida Console" panose="020B0609040504020204" pitchFamily="49" charset="0"/>
                </a:rPr>
                <a:t>ics</a:t>
              </a:r>
              <a:r>
                <a:rPr lang="en-US" sz="1400" dirty="0">
                  <a:latin typeface="Lucida Console" panose="020B0609040504020204" pitchFamily="49" charset="0"/>
                </a:rPr>
                <a:t>/examples/python/</a:t>
              </a:r>
              <a:r>
                <a:rPr lang="en-US" sz="1400" dirty="0" err="1">
                  <a:latin typeface="Lucida Console" panose="020B0609040504020204" pitchFamily="49" charset="0"/>
                </a:rPr>
                <a:t>demo_pcaspy_ioc.py</a:t>
              </a:r>
              <a:endParaRPr lang="en-US" sz="1400" dirty="0">
                <a:latin typeface="Lucida Console" panose="020B0609040504020204" pitchFamily="49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D68DD2-A032-004A-8123-B461F262A0C8}"/>
              </a:ext>
            </a:extLst>
          </p:cNvPr>
          <p:cNvGrpSpPr/>
          <p:nvPr/>
        </p:nvGrpSpPr>
        <p:grpSpPr>
          <a:xfrm>
            <a:off x="458566" y="5500167"/>
            <a:ext cx="11570361" cy="1114333"/>
            <a:chOff x="429767" y="902209"/>
            <a:chExt cx="11570361" cy="11143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01A49D-0DD3-8247-81D7-3B680F12C18B}"/>
                </a:ext>
              </a:extLst>
            </p:cNvPr>
            <p:cNvSpPr txBox="1"/>
            <p:nvPr/>
          </p:nvSpPr>
          <p:spPr>
            <a:xfrm>
              <a:off x="429767" y="1185545"/>
              <a:ext cx="11570361" cy="830997"/>
            </a:xfrm>
            <a:prstGeom prst="rect">
              <a:avLst/>
            </a:prstGeom>
            <a:solidFill>
              <a:srgbClr val="FFF5E3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import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b="1" dirty="0">
                  <a:solidFill>
                    <a:srgbClr val="1370A6"/>
                  </a:solidFill>
                  <a:effectLst/>
                  <a:latin typeface="Menlo" panose="020B0609030804020204" pitchFamily="49" charset="0"/>
                </a:rPr>
                <a:t>random</a:t>
              </a:r>
              <a:endParaRPr lang="en-US" sz="1200" dirty="0">
                <a:solidFill>
                  <a:srgbClr val="262626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def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 err="1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getRandom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(limit=1):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</a:t>
              </a:r>
              <a:r>
                <a:rPr lang="en-US" sz="1200" i="1" dirty="0">
                  <a:solidFill>
                    <a:srgbClr val="4F8FA0"/>
                  </a:solidFill>
                  <a:effectLst/>
                  <a:latin typeface="Menlo" panose="020B0609030804020204" pitchFamily="49" charset="0"/>
                </a:rPr>
                <a:t># random() returns value in range [0,1]</a:t>
              </a:r>
              <a:endParaRPr lang="en-US" sz="1200" dirty="0">
                <a:solidFill>
                  <a:srgbClr val="4F8FA0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</a:t>
              </a:r>
              <a:r>
                <a:rPr lang="en-US" sz="1200" b="1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return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random</a:t>
              </a:r>
              <a:r>
                <a:rPr lang="en-US" sz="1200" dirty="0" err="1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.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random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() 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*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limit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EA72AB-FDAC-5B44-873D-A17C528CA303}"/>
                </a:ext>
              </a:extLst>
            </p:cNvPr>
            <p:cNvSpPr txBox="1"/>
            <p:nvPr/>
          </p:nvSpPr>
          <p:spPr>
            <a:xfrm>
              <a:off x="429767" y="902209"/>
              <a:ext cx="1157036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Lucida Console" panose="020B0609040504020204" pitchFamily="49" charset="0"/>
                </a:rPr>
                <a:t>/</a:t>
              </a:r>
              <a:r>
                <a:rPr lang="en-US" sz="1400" dirty="0" err="1">
                  <a:latin typeface="Lucida Console" panose="020B0609040504020204" pitchFamily="49" charset="0"/>
                </a:rPr>
                <a:t>ics</a:t>
              </a:r>
              <a:r>
                <a:rPr lang="en-US" sz="1400" dirty="0">
                  <a:latin typeface="Lucida Console" panose="020B0609040504020204" pitchFamily="49" charset="0"/>
                </a:rPr>
                <a:t>/examples/python/</a:t>
              </a:r>
              <a:r>
                <a:rPr lang="en-US" sz="1400" dirty="0" err="1">
                  <a:latin typeface="Lucida Console" panose="020B0609040504020204" pitchFamily="49" charset="0"/>
                </a:rPr>
                <a:t>demo.py</a:t>
              </a:r>
              <a:endParaRPr lang="en-US" sz="1400" dirty="0">
                <a:latin typeface="Lucida Console" panose="020B0609040504020204" pitchFamily="49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D1316E-DE3E-7743-B5E6-C5B383D53A89}"/>
              </a:ext>
            </a:extLst>
          </p:cNvPr>
          <p:cNvGrpSpPr/>
          <p:nvPr/>
        </p:nvGrpSpPr>
        <p:grpSpPr>
          <a:xfrm>
            <a:off x="6668429" y="877181"/>
            <a:ext cx="5331698" cy="1674457"/>
            <a:chOff x="6668430" y="2142577"/>
            <a:chExt cx="5331698" cy="16744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32FE9A-99A5-DA44-B5A7-01491CC595E4}"/>
                </a:ext>
              </a:extLst>
            </p:cNvPr>
            <p:cNvSpPr txBox="1"/>
            <p:nvPr/>
          </p:nvSpPr>
          <p:spPr>
            <a:xfrm>
              <a:off x="6668430" y="2432039"/>
              <a:ext cx="5331698" cy="1384995"/>
            </a:xfrm>
            <a:prstGeom prst="rect">
              <a:avLst/>
            </a:prstGeom>
            <a:solidFill>
              <a:srgbClr val="FFF5E3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record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AB43CB"/>
                  </a:solidFill>
                  <a:effectLst/>
                  <a:latin typeface="Menlo" panose="020B0609030804020204" pitchFamily="49" charset="0"/>
                </a:rPr>
                <a:t>ai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"$(user):random"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</a:t>
              </a:r>
              <a:endParaRPr lang="en-US" sz="1200" dirty="0">
                <a:solidFill>
                  <a:srgbClr val="325B8E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{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dirty="0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field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AB43CB"/>
                  </a:solidFill>
                  <a:effectLst/>
                  <a:latin typeface="Menlo" panose="020B0609030804020204" pitchFamily="49" charset="0"/>
                </a:rPr>
                <a:t>DESC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"Random value in range [0,HOPR]"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</a:t>
              </a:r>
              <a:endParaRPr lang="en-US" sz="1200" dirty="0">
                <a:solidFill>
                  <a:srgbClr val="325B8E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dirty="0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field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AB43CB"/>
                  </a:solidFill>
                  <a:effectLst/>
                  <a:latin typeface="Menlo" panose="020B0609030804020204" pitchFamily="49" charset="0"/>
                </a:rPr>
                <a:t>HOPR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"10"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dirty="0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field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AB43CB"/>
                  </a:solidFill>
                  <a:effectLst/>
                  <a:latin typeface="Menlo" panose="020B0609030804020204" pitchFamily="49" charset="0"/>
                </a:rPr>
                <a:t>DTYP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</a:t>
              </a:r>
              <a:r>
                <a:rPr lang="en-US" sz="1200" dirty="0" err="1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pydev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</a:t>
              </a: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        </a:t>
              </a:r>
              <a:r>
                <a:rPr lang="en-US" sz="1200" dirty="0">
                  <a:solidFill>
                    <a:srgbClr val="08196B"/>
                  </a:solidFill>
                  <a:effectLst/>
                  <a:latin typeface="Menlo" panose="020B0609030804020204" pitchFamily="49" charset="0"/>
                </a:rPr>
                <a:t>field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AB43CB"/>
                  </a:solidFill>
                  <a:effectLst/>
                  <a:latin typeface="Menlo" panose="020B0609030804020204" pitchFamily="49" charset="0"/>
                </a:rPr>
                <a:t>INP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 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"@</a:t>
              </a:r>
              <a:r>
                <a:rPr lang="en-US" sz="1200" dirty="0" err="1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demo.getRandom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(HOPR)"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)</a:t>
              </a:r>
              <a:endParaRPr lang="en-US" sz="1200" dirty="0">
                <a:solidFill>
                  <a:srgbClr val="325B8E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}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6C7F1B-4C8C-B646-9963-E1F4319E8A60}"/>
                </a:ext>
              </a:extLst>
            </p:cNvPr>
            <p:cNvSpPr txBox="1"/>
            <p:nvPr/>
          </p:nvSpPr>
          <p:spPr>
            <a:xfrm>
              <a:off x="6668430" y="2142577"/>
              <a:ext cx="5331697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Lucida Console" panose="020B0609040504020204" pitchFamily="49" charset="0"/>
                </a:rPr>
                <a:t>/</a:t>
              </a:r>
              <a:r>
                <a:rPr lang="en-US" sz="1400" dirty="0" err="1">
                  <a:latin typeface="Lucida Console" panose="020B0609040504020204" pitchFamily="49" charset="0"/>
                </a:rPr>
                <a:t>ics</a:t>
              </a:r>
              <a:r>
                <a:rPr lang="en-US" sz="1400" dirty="0">
                  <a:latin typeface="Lucida Console" panose="020B0609040504020204" pitchFamily="49" charset="0"/>
                </a:rPr>
                <a:t>/examples/</a:t>
              </a:r>
              <a:r>
                <a:rPr lang="en-US" sz="1400" dirty="0" err="1">
                  <a:latin typeface="Lucida Console" panose="020B0609040504020204" pitchFamily="49" charset="0"/>
                </a:rPr>
                <a:t>db</a:t>
              </a:r>
              <a:r>
                <a:rPr lang="en-US" sz="1400" dirty="0">
                  <a:latin typeface="Lucida Console" panose="020B0609040504020204" pitchFamily="49" charset="0"/>
                </a:rPr>
                <a:t>/</a:t>
              </a:r>
              <a:r>
                <a:rPr lang="en-US" sz="1400" dirty="0" err="1">
                  <a:latin typeface="Lucida Console" panose="020B0609040504020204" pitchFamily="49" charset="0"/>
                </a:rPr>
                <a:t>demo_pyioc.db</a:t>
              </a:r>
              <a:endParaRPr lang="en-US" sz="1400" dirty="0">
                <a:latin typeface="Lucida Console" panose="020B0609040504020204" pitchFamily="49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1DD09-CEB9-6742-B3C1-653396216C20}"/>
              </a:ext>
            </a:extLst>
          </p:cNvPr>
          <p:cNvGrpSpPr/>
          <p:nvPr/>
        </p:nvGrpSpPr>
        <p:grpSpPr>
          <a:xfrm>
            <a:off x="6668429" y="2693280"/>
            <a:ext cx="5336303" cy="2040558"/>
            <a:chOff x="6668429" y="3904105"/>
            <a:chExt cx="5336303" cy="20405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F4CF4-248D-4A48-98E7-BBF30EF6FF8C}"/>
                </a:ext>
              </a:extLst>
            </p:cNvPr>
            <p:cNvSpPr txBox="1"/>
            <p:nvPr/>
          </p:nvSpPr>
          <p:spPr>
            <a:xfrm>
              <a:off x="6668430" y="4190337"/>
              <a:ext cx="5336302" cy="1754326"/>
            </a:xfrm>
            <a:prstGeom prst="rect">
              <a:avLst/>
            </a:prstGeom>
            <a:solidFill>
              <a:srgbClr val="FFF5E3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i="1" dirty="0">
                  <a:solidFill>
                    <a:srgbClr val="4F8FA0"/>
                  </a:solidFill>
                  <a:effectLst/>
                  <a:latin typeface="Menlo" panose="020B0609030804020204" pitchFamily="49" charset="0"/>
                </a:rPr>
                <a:t>#!../../bin/linux-x86_64/</a:t>
              </a:r>
              <a:r>
                <a:rPr lang="en-US" sz="1200" i="1" dirty="0" err="1">
                  <a:solidFill>
                    <a:srgbClr val="4F8FA0"/>
                  </a:solidFill>
                  <a:effectLst/>
                  <a:latin typeface="Menlo" panose="020B0609030804020204" pitchFamily="49" charset="0"/>
                </a:rPr>
                <a:t>pydevice</a:t>
              </a:r>
              <a:endParaRPr lang="en-US" sz="1200" dirty="0">
                <a:solidFill>
                  <a:srgbClr val="262626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&lt;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envPaths</a:t>
              </a:r>
              <a:endParaRPr lang="en-US" sz="1200" dirty="0">
                <a:solidFill>
                  <a:srgbClr val="262626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epicsEnvSet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(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"PYTHONPATH"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"$(TOP)/python"</a:t>
              </a:r>
              <a:r>
                <a:rPr lang="en-US" sz="1200" dirty="0">
                  <a:solidFill>
                    <a:srgbClr val="535353"/>
                  </a:solidFill>
                  <a:effectLst/>
                  <a:latin typeface="Menlo" panose="020B0609030804020204" pitchFamily="49" charset="0"/>
                </a:rPr>
                <a:t>)</a:t>
              </a:r>
              <a:endParaRPr lang="en-US" sz="1200" dirty="0">
                <a:solidFill>
                  <a:srgbClr val="262626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>
                  <a:solidFill>
                    <a:srgbClr val="0D5F18"/>
                  </a:solidFill>
                  <a:effectLst/>
                  <a:latin typeface="Menlo" panose="020B0609030804020204" pitchFamily="49" charset="0"/>
                </a:rPr>
                <a:t>cd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"${TOP}"</a:t>
              </a:r>
            </a:p>
            <a:p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dbLoadDatabase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</a:t>
              </a:r>
              <a:r>
                <a:rPr lang="en-US" sz="1200" dirty="0" err="1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dbd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/</a:t>
              </a:r>
              <a:r>
                <a:rPr lang="en-US" sz="1200" dirty="0" err="1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demo_pyioc.dbd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</a:t>
              </a:r>
            </a:p>
            <a:p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pydevice_registerRecordDeviceDriver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pdbbase</a:t>
              </a:r>
              <a:endParaRPr lang="en-US" sz="1200" dirty="0">
                <a:solidFill>
                  <a:srgbClr val="262626"/>
                </a:solidFill>
                <a:effectLst/>
                <a:latin typeface="Menlo" panose="020B0609030804020204" pitchFamily="49" charset="0"/>
              </a:endParaRPr>
            </a:p>
            <a:p>
              <a:r>
                <a:rPr lang="en-US" sz="1200" dirty="0" err="1">
                  <a:solidFill>
                    <a:srgbClr val="262626"/>
                  </a:solidFill>
                  <a:latin typeface="Menlo" panose="020B0609030804020204" pitchFamily="49" charset="0"/>
                </a:rPr>
                <a:t>pydev</a:t>
              </a:r>
              <a:r>
                <a:rPr lang="en-US" sz="1200" dirty="0">
                  <a:solidFill>
                    <a:srgbClr val="262626"/>
                  </a:solidFill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325B8E"/>
                  </a:solidFill>
                  <a:latin typeface="Menlo" panose="020B0609030804020204" pitchFamily="49" charset="0"/>
                </a:rPr>
                <a:t>"import demo"</a:t>
              </a:r>
            </a:p>
            <a:p>
              <a:r>
                <a:rPr lang="en-US" sz="1200" dirty="0" err="1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dbLoadRecords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 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</a:t>
              </a:r>
              <a:r>
                <a:rPr lang="en-US" sz="1200" dirty="0" err="1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db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/pydevice.</a:t>
              </a:r>
              <a:r>
                <a:rPr lang="en-US" sz="1200" dirty="0" err="1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db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</a:t>
              </a:r>
              <a:r>
                <a:rPr lang="en-US" sz="1200" dirty="0">
                  <a:solidFill>
                    <a:srgbClr val="262626"/>
                  </a:solidFill>
                  <a:effectLst/>
                  <a:latin typeface="Menlo" panose="020B0609030804020204" pitchFamily="49" charset="0"/>
                </a:rPr>
                <a:t>,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"user=</a:t>
              </a:r>
              <a:r>
                <a:rPr lang="en-US" sz="1200" dirty="0" err="1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training:pydevice</a:t>
              </a:r>
              <a:r>
                <a:rPr lang="en-US" sz="1200" dirty="0">
                  <a:solidFill>
                    <a:srgbClr val="325B8E"/>
                  </a:solidFill>
                  <a:effectLst/>
                  <a:latin typeface="Menlo" panose="020B0609030804020204" pitchFamily="49" charset="0"/>
                </a:rPr>
                <a:t>"</a:t>
              </a:r>
            </a:p>
            <a:p>
              <a:r>
                <a:rPr lang="en-US" sz="1200" dirty="0" err="1">
                  <a:solidFill>
                    <a:srgbClr val="262626"/>
                  </a:solidFill>
                  <a:latin typeface="Menlo" panose="020B0609030804020204" pitchFamily="49" charset="0"/>
                </a:rPr>
                <a:t>iocInit</a:t>
              </a:r>
              <a:endParaRPr lang="en-US" sz="1200" dirty="0">
                <a:solidFill>
                  <a:srgbClr val="262626"/>
                </a:solidFill>
                <a:effectLst/>
                <a:latin typeface="Menlo" panose="020B0609030804020204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FBF5A9-094C-D84B-AEAE-D17727771746}"/>
                </a:ext>
              </a:extLst>
            </p:cNvPr>
            <p:cNvSpPr txBox="1"/>
            <p:nvPr/>
          </p:nvSpPr>
          <p:spPr>
            <a:xfrm>
              <a:off x="6668429" y="3904105"/>
              <a:ext cx="5331697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Lucida Console" panose="020B0609040504020204" pitchFamily="49" charset="0"/>
                </a:rPr>
                <a:t>/</a:t>
              </a:r>
              <a:r>
                <a:rPr lang="en-US" sz="1400" dirty="0" err="1">
                  <a:latin typeface="Lucida Console" panose="020B0609040504020204" pitchFamily="49" charset="0"/>
                </a:rPr>
                <a:t>ics</a:t>
              </a:r>
              <a:r>
                <a:rPr lang="en-US" sz="1400" dirty="0">
                  <a:latin typeface="Lucida Console" panose="020B0609040504020204" pitchFamily="49" charset="0"/>
                </a:rPr>
                <a:t>/examples/</a:t>
              </a:r>
              <a:r>
                <a:rPr lang="en-US" sz="1400" dirty="0" err="1">
                  <a:latin typeface="Lucida Console" panose="020B0609040504020204" pitchFamily="49" charset="0"/>
                </a:rPr>
                <a:t>iocBoot</a:t>
              </a:r>
              <a:r>
                <a:rPr lang="en-US" sz="1400" dirty="0">
                  <a:latin typeface="Lucida Console" panose="020B0609040504020204" pitchFamily="49" charset="0"/>
                </a:rPr>
                <a:t>/</a:t>
              </a:r>
              <a:r>
                <a:rPr lang="en-US" sz="1400" dirty="0" err="1">
                  <a:latin typeface="Lucida Console" panose="020B0609040504020204" pitchFamily="49" charset="0"/>
                </a:rPr>
                <a:t>ioc_pydevice</a:t>
              </a:r>
              <a:r>
                <a:rPr lang="en-US" sz="1400" dirty="0">
                  <a:latin typeface="Lucida Console" panose="020B0609040504020204" pitchFamily="49" charset="0"/>
                </a:rPr>
                <a:t>/</a:t>
              </a:r>
              <a:r>
                <a:rPr lang="en-US" sz="1400" dirty="0" err="1">
                  <a:latin typeface="Lucida Console" panose="020B0609040504020204" pitchFamily="49" charset="0"/>
                </a:rPr>
                <a:t>st.cmd</a:t>
              </a:r>
              <a:endParaRPr lang="en-US" sz="1400" dirty="0">
                <a:latin typeface="Lucida Console" panose="020B060904050402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68377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1003</Words>
  <Application>Microsoft Macintosh PowerPoint</Application>
  <PresentationFormat>Widescreen</PresentationFormat>
  <Paragraphs>155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Century Gothic</vt:lpstr>
      <vt:lpstr>Courier</vt:lpstr>
      <vt:lpstr>Lucida Console</vt:lpstr>
      <vt:lpstr>LucidaConsole</vt:lpstr>
      <vt:lpstr>Menlo</vt:lpstr>
      <vt:lpstr>ORNL</vt:lpstr>
      <vt:lpstr>Python ‘IOC’</vt:lpstr>
      <vt:lpstr>Why Python? Why Python IOC?</vt:lpstr>
      <vt:lpstr>Example: Proposal Database</vt:lpstr>
      <vt:lpstr>Example: Computations</vt:lpstr>
      <vt:lpstr>Example: Energy Adjustment</vt:lpstr>
      <vt:lpstr>Available Python IOC solutions</vt:lpstr>
      <vt:lpstr>pcaspy in more details</vt:lpstr>
      <vt:lpstr>PyDevice in more details</vt:lpstr>
      <vt:lpstr>pcaspy</vt:lpstr>
      <vt:lpstr>PyDevice latest: pycalcRecord</vt:lpstr>
      <vt:lpstr>Weather demo</vt:lpstr>
      <vt:lpstr>Handling Table, Structure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2022-01-03T13:33:47Z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